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10.png" ContentType="image/png"/>
  <Override PartName="/ppt/media/image5.png" ContentType="image/png"/>
  <Override PartName="/ppt/media/image11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2.jpe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13160" y="512640"/>
            <a:ext cx="771660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18;p4" descr=""/>
          <p:cNvPicPr/>
          <p:nvPr/>
        </p:nvPicPr>
        <p:blipFill>
          <a:blip r:embed="rId2"/>
          <a:srcRect l="0" t="71622" r="0" b="0"/>
          <a:stretch/>
        </p:blipFill>
        <p:spPr>
          <a:xfrm>
            <a:off x="0" y="6120"/>
            <a:ext cx="9142920" cy="728640"/>
          </a:xfrm>
          <a:prstGeom prst="rect">
            <a:avLst/>
          </a:prstGeom>
          <a:ln w="0"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68;p16" descr=""/>
          <p:cNvPicPr/>
          <p:nvPr/>
        </p:nvPicPr>
        <p:blipFill>
          <a:blip r:embed="rId2"/>
          <a:srcRect l="0" t="46581" r="0" b="5362"/>
          <a:stretch/>
        </p:blipFill>
        <p:spPr>
          <a:xfrm>
            <a:off x="0" y="0"/>
            <a:ext cx="9142920" cy="887040"/>
          </a:xfrm>
          <a:prstGeom prst="rect">
            <a:avLst/>
          </a:prstGeom>
          <a:ln w="0">
            <a:noFill/>
          </a:ln>
        </p:spPr>
      </p:pic>
      <p:pic>
        <p:nvPicPr>
          <p:cNvPr id="78" name="Google Shape;69;p16" descr=""/>
          <p:cNvPicPr/>
          <p:nvPr/>
        </p:nvPicPr>
        <p:blipFill>
          <a:blip r:embed="rId3"/>
          <a:srcRect l="0" t="0" r="0" b="53375"/>
          <a:stretch/>
        </p:blipFill>
        <p:spPr>
          <a:xfrm>
            <a:off x="0" y="4029120"/>
            <a:ext cx="9142920" cy="1198080"/>
          </a:xfrm>
          <a:prstGeom prst="rect">
            <a:avLst/>
          </a:prstGeom>
          <a:ln w="0">
            <a:noFill/>
          </a:ln>
        </p:spPr>
      </p:pic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24;p5" descr=""/>
          <p:cNvPicPr/>
          <p:nvPr/>
        </p:nvPicPr>
        <p:blipFill>
          <a:blip r:embed="rId2"/>
          <a:srcRect l="0" t="22735" r="0" b="6239"/>
          <a:stretch/>
        </p:blipFill>
        <p:spPr>
          <a:xfrm>
            <a:off x="0" y="0"/>
            <a:ext cx="9142920" cy="1311480"/>
          </a:xfrm>
          <a:prstGeom prst="rect">
            <a:avLst/>
          </a:prstGeom>
          <a:ln w="0">
            <a:noFill/>
          </a:ln>
        </p:spPr>
      </p:pic>
      <p:pic>
        <p:nvPicPr>
          <p:cNvPr id="118" name="Google Shape;25;p5" descr=""/>
          <p:cNvPicPr/>
          <p:nvPr/>
        </p:nvPicPr>
        <p:blipFill>
          <a:blip r:embed="rId3"/>
          <a:srcRect l="0" t="-1134" r="0" b="58562"/>
          <a:stretch/>
        </p:blipFill>
        <p:spPr>
          <a:xfrm>
            <a:off x="0" y="4047120"/>
            <a:ext cx="9142920" cy="1093680"/>
          </a:xfrm>
          <a:prstGeom prst="rect">
            <a:avLst/>
          </a:prstGeom>
          <a:ln w="0">
            <a:noFill/>
          </a:ln>
        </p:spPr>
      </p:pic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713160" y="512640"/>
            <a:ext cx="771660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08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14720" indent="-31104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1" marL="829440" indent="-31104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2" marL="1244160" indent="-27648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3" marL="1658880" indent="-20736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4" marL="2073600" indent="-20736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5" marL="2488320" indent="-20736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6" marL="2903040" indent="-20736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08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14720" indent="-31104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1" marL="829440" indent="-31104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2" marL="1244160" indent="-27648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3" marL="1658880" indent="-20736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4" marL="2073600" indent="-20736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5" marL="2488320" indent="-20736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  <a:p>
            <a:pPr lvl="6" marL="2903040" indent="-20736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28;p6" descr=""/>
          <p:cNvPicPr/>
          <p:nvPr/>
        </p:nvPicPr>
        <p:blipFill>
          <a:blip r:embed="rId2"/>
          <a:srcRect l="0" t="49912" r="0" b="8694"/>
          <a:stretch/>
        </p:blipFill>
        <p:spPr>
          <a:xfrm>
            <a:off x="0" y="0"/>
            <a:ext cx="9142920" cy="763560"/>
          </a:xfrm>
          <a:prstGeom prst="rect">
            <a:avLst/>
          </a:prstGeom>
          <a:ln w="0">
            <a:noFill/>
          </a:ln>
        </p:spPr>
      </p:pic>
      <p:pic>
        <p:nvPicPr>
          <p:cNvPr id="159" name="Google Shape;29;p6" descr=""/>
          <p:cNvPicPr/>
          <p:nvPr/>
        </p:nvPicPr>
        <p:blipFill>
          <a:blip r:embed="rId3"/>
          <a:srcRect l="0" t="0" r="0" b="79528"/>
          <a:stretch/>
        </p:blipFill>
        <p:spPr>
          <a:xfrm>
            <a:off x="0" y="4469040"/>
            <a:ext cx="9142920" cy="684000"/>
          </a:xfrm>
          <a:prstGeom prst="rect">
            <a:avLst/>
          </a:prstGeom>
          <a:ln w="0">
            <a:noFill/>
          </a:ln>
        </p:spPr>
      </p:pic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713160" y="512640"/>
            <a:ext cx="771660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51;p27"/>
          <p:cNvSpPr/>
          <p:nvPr/>
        </p:nvSpPr>
        <p:spPr>
          <a:xfrm>
            <a:off x="713160" y="3526200"/>
            <a:ext cx="4275000" cy="79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200" spc="-1" strike="noStrike">
                <a:solidFill>
                  <a:schemeClr val="accent1"/>
                </a:solidFill>
                <a:latin typeface="Quicksand"/>
                <a:ea typeface="Quicksand"/>
              </a:rPr>
              <a:t>Credits: </a:t>
            </a:r>
            <a:r>
              <a:rPr b="0" lang="en" sz="1200" spc="-1" strike="noStrike">
                <a:solidFill>
                  <a:schemeClr val="lt1"/>
                </a:solidFill>
                <a:latin typeface="Quicksand"/>
                <a:ea typeface="Quicksand"/>
              </a:rPr>
              <a:t>This presentation template was created by </a:t>
            </a:r>
            <a:r>
              <a:rPr b="1" lang="en" sz="1200" spc="-1" strike="noStrike" u="sng">
                <a:solidFill>
                  <a:schemeClr val="accent1"/>
                </a:solidFill>
                <a:uFillTx/>
                <a:latin typeface="Quicksand"/>
                <a:ea typeface="Quicksand"/>
                <a:hlinkClick r:id="rId2"/>
              </a:rPr>
              <a:t>Slidesgo</a:t>
            </a:r>
            <a:r>
              <a:rPr b="0" lang="en" sz="1200" spc="-1" strike="noStrike">
                <a:solidFill>
                  <a:schemeClr val="lt1"/>
                </a:solidFill>
                <a:latin typeface="Quicksand"/>
                <a:ea typeface="Quicksand"/>
              </a:rPr>
              <a:t>, including icons by </a:t>
            </a:r>
            <a:r>
              <a:rPr b="1" lang="en" sz="1200" spc="-1" strike="noStrike" u="sng">
                <a:solidFill>
                  <a:schemeClr val="accent1"/>
                </a:solidFill>
                <a:uFillTx/>
                <a:latin typeface="Quicksand"/>
                <a:ea typeface="Quicksand"/>
                <a:hlinkClick r:id="rId3"/>
              </a:rPr>
              <a:t>Flaticon</a:t>
            </a:r>
            <a:r>
              <a:rPr b="0" lang="en" sz="1200" spc="-1" strike="noStrike">
                <a:solidFill>
                  <a:schemeClr val="lt1"/>
                </a:solidFill>
                <a:latin typeface="Quicksand"/>
                <a:ea typeface="Quicksand"/>
              </a:rPr>
              <a:t>, infographics &amp; images by </a:t>
            </a:r>
            <a:r>
              <a:rPr b="1" lang="en" sz="1200" spc="-1" strike="noStrike" u="sng">
                <a:solidFill>
                  <a:schemeClr val="accent1"/>
                </a:solidFill>
                <a:uFillTx/>
                <a:latin typeface="Quicksand"/>
                <a:ea typeface="Quicksand"/>
                <a:hlinkClick r:id="rId4"/>
              </a:rPr>
              <a:t>Freepik</a:t>
            </a:r>
            <a:r>
              <a:rPr b="0" lang="en" sz="1200" spc="-1" strike="noStrike">
                <a:solidFill>
                  <a:schemeClr val="lt1"/>
                </a:solidFill>
                <a:latin typeface="Quicksand"/>
                <a:ea typeface="Quicksand"/>
              </a:rPr>
              <a:t>.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5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5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5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subTitle"/>
          </p:nvPr>
        </p:nvSpPr>
        <p:spPr>
          <a:xfrm>
            <a:off x="6018840" y="2700000"/>
            <a:ext cx="2980440" cy="14392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2200" spc="-1" strike="noStrike">
                <a:solidFill>
                  <a:schemeClr val="lt1"/>
                </a:solidFill>
                <a:latin typeface="DejaVu Math TeX Gyre"/>
                <a:ea typeface="Quicksand"/>
              </a:rPr>
              <a:t>  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2200" spc="-1" strike="noStrike">
                <a:solidFill>
                  <a:schemeClr val="lt1"/>
                </a:solidFill>
                <a:latin typeface="DejaVu Math TeX Gyre"/>
                <a:ea typeface="Quicksand"/>
              </a:rPr>
              <a:t>Group member​: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2200" spc="-1" strike="noStrike">
                <a:solidFill>
                  <a:schemeClr val="lt1"/>
                </a:solidFill>
                <a:latin typeface="DejaVu Math TeX Gyre"/>
                <a:ea typeface="Quicksand"/>
              </a:rPr>
              <a:t>Seah Yi Qian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2200" spc="-1" strike="noStrike">
                <a:solidFill>
                  <a:schemeClr val="lt1"/>
                </a:solidFill>
                <a:latin typeface="DejaVu Math TeX Gyre"/>
                <a:ea typeface="Quicksand"/>
              </a:rPr>
              <a:t>Tan Yu Sheng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2200" spc="-1" strike="noStrike">
                <a:solidFill>
                  <a:schemeClr val="lt1"/>
                </a:solidFill>
                <a:latin typeface="DejaVu Math TeX Gyre"/>
                <a:ea typeface="Quicksand"/>
              </a:rPr>
              <a:t>Yeoh Zhe Wei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2200" spc="-1" strike="noStrike">
                <a:solidFill>
                  <a:schemeClr val="lt1"/>
                </a:solidFill>
                <a:latin typeface="DejaVu Math TeX Gyre"/>
                <a:ea typeface="Quicksand"/>
              </a:rPr>
              <a:t> 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74" name="Google Shape;166;p32" descr=""/>
          <p:cNvPicPr/>
          <p:nvPr/>
        </p:nvPicPr>
        <p:blipFill>
          <a:blip r:embed="rId2"/>
          <a:srcRect l="0" t="0" r="0" b="52094"/>
          <a:stretch/>
        </p:blipFill>
        <p:spPr>
          <a:xfrm>
            <a:off x="0" y="3915360"/>
            <a:ext cx="9142920" cy="1231200"/>
          </a:xfrm>
          <a:prstGeom prst="rect">
            <a:avLst/>
          </a:prstGeom>
          <a:ln w="0">
            <a:noFill/>
          </a:ln>
        </p:spPr>
      </p:pic>
      <p:pic>
        <p:nvPicPr>
          <p:cNvPr id="275" name="Google Shape;167;p32" descr=""/>
          <p:cNvPicPr/>
          <p:nvPr/>
        </p:nvPicPr>
        <p:blipFill>
          <a:blip r:embed="rId3"/>
          <a:srcRect l="0" t="71622" r="0" b="0"/>
          <a:stretch/>
        </p:blipFill>
        <p:spPr>
          <a:xfrm>
            <a:off x="0" y="6120"/>
            <a:ext cx="9142920" cy="728640"/>
          </a:xfrm>
          <a:prstGeom prst="rect">
            <a:avLst/>
          </a:prstGeom>
          <a:ln w="0">
            <a:noFill/>
          </a:ln>
          <a:effectLst>
            <a:outerShdw blurRad="0" dir="0" dist="0" rotWithShape="0">
              <a:srgbClr val="000000">
                <a:alpha val="67000"/>
              </a:srgbClr>
            </a:outerShdw>
          </a:effectLst>
        </p:spPr>
      </p:pic>
      <p:sp>
        <p:nvSpPr>
          <p:cNvPr id="276" name="PlaceHolder 2"/>
          <p:cNvSpPr>
            <a:spLocks noGrp="1"/>
          </p:cNvSpPr>
          <p:nvPr>
            <p:ph type="title"/>
          </p:nvPr>
        </p:nvSpPr>
        <p:spPr>
          <a:xfrm>
            <a:off x="2520000" y="735480"/>
            <a:ext cx="6623280" cy="161640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 algn="r">
              <a:lnSpc>
                <a:spcPct val="8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rgbClr val="c9211e"/>
                </a:solidFill>
                <a:latin typeface="DejaVu Math TeX Gyre"/>
                <a:ea typeface="Crimson Text"/>
              </a:rPr>
              <a:t>HORRORVAULT</a:t>
            </a:r>
            <a:endParaRPr b="0" lang="en-GB" sz="6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7069680" y="2510280"/>
            <a:ext cx="192960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" sz="2200" spc="-1" strike="noStrike">
                <a:solidFill>
                  <a:schemeClr val="lt1"/>
                </a:solidFill>
                <a:latin typeface="DejaVu Math TeX Gyre"/>
                <a:ea typeface="Quicksand"/>
              </a:rPr>
              <a:t>Group:MVP³​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2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" dur="2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" dur="2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chemeClr val="lt1"/>
                </a:solidFill>
                <a:latin typeface="Crimson Text"/>
                <a:ea typeface="Crimson Text"/>
              </a:rPr>
              <a:t>THANKS!</a:t>
            </a:r>
            <a:endParaRPr b="0" lang="en-GB" sz="8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2" name="Google Shape;830;p64"/>
          <p:cNvSpPr/>
          <p:nvPr/>
        </p:nvSpPr>
        <p:spPr>
          <a:xfrm>
            <a:off x="2041200" y="4320000"/>
            <a:ext cx="2998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/>
          </p:nvPr>
        </p:nvSpPr>
        <p:spPr>
          <a:xfrm>
            <a:off x="-13320" y="899640"/>
            <a:ext cx="9156600" cy="360"/>
          </a:xfrm>
          <a:prstGeom prst="rect">
            <a:avLst/>
          </a:prstGeom>
          <a:noFill/>
          <a:ln w="0">
            <a:noFill/>
          </a:ln>
        </p:spPr>
        <p:txBody>
          <a:bodyPr lIns="0" rIns="0" tIns="-91080" bIns="-9108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lt1"/>
                </a:solidFill>
                <a:latin typeface="DejaVu Math TeX Gyre"/>
                <a:ea typeface="Quicksand"/>
              </a:rPr>
              <a:t> </a:t>
            </a:r>
            <a:endParaRPr b="0" lang="en-GB" sz="1200" spc="-1" strike="noStrike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GB" sz="4200" spc="-1" strike="noStrike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100" spc="-1" strike="noStrike">
                <a:solidFill>
                  <a:srgbClr val="c9211e"/>
                </a:solidFill>
                <a:latin typeface="Quicksand"/>
                <a:ea typeface="Quicksand"/>
              </a:rPr>
              <a:t>    </a:t>
            </a:r>
            <a:r>
              <a:rPr b="0" lang="en" sz="1800" spc="-1" strike="noStrike">
                <a:solidFill>
                  <a:srgbClr val="c9211e"/>
                </a:solidFill>
                <a:latin typeface="DejaVu Math TeX Gyre"/>
                <a:ea typeface="Quicksand"/>
              </a:rPr>
              <a:t>HorrorVault is a horror movie recommendation website. The website              splits the movies into multiple more specific genres or horror movie. For        instance, psychological, supernatural, drama, thriller.​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79" name="" descr=""/>
          <p:cNvPicPr/>
          <p:nvPr/>
        </p:nvPicPr>
        <p:blipFill>
          <a:blip r:embed="rId1"/>
          <a:stretch/>
        </p:blipFill>
        <p:spPr>
          <a:xfrm rot="1418400">
            <a:off x="4753440" y="2286720"/>
            <a:ext cx="1732320" cy="2556360"/>
          </a:xfrm>
          <a:prstGeom prst="rect">
            <a:avLst/>
          </a:prstGeom>
          <a:ln w="0">
            <a:noFill/>
          </a:ln>
        </p:spPr>
      </p:pic>
      <p:pic>
        <p:nvPicPr>
          <p:cNvPr id="280" name="" descr=""/>
          <p:cNvPicPr/>
          <p:nvPr/>
        </p:nvPicPr>
        <p:blipFill>
          <a:blip r:embed="rId2"/>
          <a:stretch/>
        </p:blipFill>
        <p:spPr>
          <a:xfrm rot="1471800">
            <a:off x="705960" y="2219760"/>
            <a:ext cx="1695600" cy="2577600"/>
          </a:xfrm>
          <a:prstGeom prst="rect">
            <a:avLst/>
          </a:prstGeom>
          <a:ln w="0">
            <a:noFill/>
          </a:ln>
        </p:spPr>
      </p:pic>
      <p:pic>
        <p:nvPicPr>
          <p:cNvPr id="281" name="" descr=""/>
          <p:cNvPicPr/>
          <p:nvPr/>
        </p:nvPicPr>
        <p:blipFill>
          <a:blip r:embed="rId3"/>
          <a:stretch/>
        </p:blipFill>
        <p:spPr>
          <a:xfrm rot="1491000">
            <a:off x="2797560" y="2041560"/>
            <a:ext cx="1721520" cy="2576160"/>
          </a:xfrm>
          <a:prstGeom prst="rect">
            <a:avLst/>
          </a:prstGeom>
          <a:ln w="0">
            <a:noFill/>
          </a:ln>
        </p:spPr>
      </p:pic>
      <p:pic>
        <p:nvPicPr>
          <p:cNvPr id="282" name="" descr=""/>
          <p:cNvPicPr/>
          <p:nvPr/>
        </p:nvPicPr>
        <p:blipFill>
          <a:blip r:embed="rId4"/>
          <a:stretch/>
        </p:blipFill>
        <p:spPr>
          <a:xfrm rot="1396200">
            <a:off x="6771600" y="2317680"/>
            <a:ext cx="1809360" cy="2487960"/>
          </a:xfrm>
          <a:prstGeom prst="rect">
            <a:avLst/>
          </a:prstGeom>
          <a:ln w="0">
            <a:noFill/>
          </a:ln>
        </p:spPr>
      </p:pic>
      <p:sp>
        <p:nvSpPr>
          <p:cNvPr id="283" name=""/>
          <p:cNvSpPr/>
          <p:nvPr/>
        </p:nvSpPr>
        <p:spPr>
          <a:xfrm>
            <a:off x="0" y="95760"/>
            <a:ext cx="5974200" cy="62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" sz="4200" spc="-1" strike="noStrike">
                <a:solidFill>
                  <a:srgbClr val="c9211e"/>
                </a:solidFill>
                <a:latin typeface="DejaVu Math TeX Gyre"/>
                <a:ea typeface="Quicksand"/>
              </a:rPr>
              <a:t>What is HorrorVault?</a:t>
            </a:r>
            <a:endParaRPr b="0" lang="en-GB" sz="4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14:ripple/>
      </p:transition>
    </mc:Choice>
    <mc:Fallback>
      <p:transition spd="slow">
        <p:fade/>
      </p:transition>
    </mc:Fallback>
  </mc:AlternateContent>
  <p:timing>
    <p:tnLst>
      <p:par>
        <p:cTn id="14" dur="indefinite" restart="never" nodeType="tmRoot">
          <p:childTnLst>
            <p:seq>
              <p:cTn id="15" dur="indefinite" nodeType="mainSeq">
                <p:childTnLst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" dur="2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" dur="2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6" dur="2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9" dur="2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57;p 1" descr=""/>
          <p:cNvPicPr/>
          <p:nvPr/>
        </p:nvPicPr>
        <p:blipFill>
          <a:blip r:embed="rId1"/>
          <a:srcRect l="8912" t="0" r="13123" b="0"/>
          <a:stretch/>
        </p:blipFill>
        <p:spPr>
          <a:xfrm>
            <a:off x="4182120" y="540000"/>
            <a:ext cx="4997880" cy="4530960"/>
          </a:xfrm>
          <a:prstGeom prst="rect">
            <a:avLst/>
          </a:prstGeom>
          <a:ln w="0">
            <a:noFill/>
          </a:ln>
        </p:spPr>
      </p:pic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1080000" y="2160000"/>
            <a:ext cx="9180000" cy="234000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200" spc="-1" strike="noStrike">
                <a:solidFill>
                  <a:srgbClr val="ffffff"/>
                </a:solidFill>
                <a:latin typeface="DejaVu Math TeX Gyre"/>
                <a:ea typeface="Crimson Text"/>
              </a:rPr>
              <a:t>CSS</a:t>
            </a:r>
            <a:br>
              <a:rPr sz="3200"/>
            </a:br>
            <a:r>
              <a:rPr b="1" lang="en" sz="3200" spc="-1" strike="noStrike">
                <a:solidFill>
                  <a:srgbClr val="ffffff"/>
                </a:solidFill>
                <a:latin typeface="DejaVu Math TeX Gyre"/>
                <a:ea typeface="Crimson Text"/>
              </a:rPr>
              <a:t>HTML</a:t>
            </a:r>
            <a:br>
              <a:rPr sz="3200"/>
            </a:br>
            <a:r>
              <a:rPr b="1" lang="en" sz="3200" spc="-1" strike="noStrike">
                <a:solidFill>
                  <a:srgbClr val="ffffff"/>
                </a:solidFill>
                <a:latin typeface="DejaVu Math TeX Gyre"/>
                <a:ea typeface="Crimson Text"/>
              </a:rPr>
              <a:t>TS</a:t>
            </a:r>
            <a:br>
              <a:rPr sz="3200"/>
            </a:br>
            <a:r>
              <a:rPr b="1" lang="en" sz="3200" spc="-1" strike="noStrike">
                <a:solidFill>
                  <a:srgbClr val="ffffff"/>
                </a:solidFill>
                <a:latin typeface="DejaVu Math TeX Gyre"/>
                <a:ea typeface="Crimson Text"/>
              </a:rPr>
              <a:t>TSX</a:t>
            </a:r>
            <a:br>
              <a:rPr sz="3200"/>
            </a:br>
            <a:r>
              <a:rPr b="1" lang="en" sz="3200" spc="-1" strike="noStrike">
                <a:solidFill>
                  <a:srgbClr val="ffffff"/>
                </a:solidFill>
                <a:latin typeface="DejaVu Math TeX Gyre"/>
                <a:ea typeface="Crimson Text"/>
              </a:rPr>
              <a:t>JSON</a:t>
            </a:r>
            <a:endParaRPr b="1" lang="en-GB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6" name="PlaceHolder 5"/>
          <p:cNvSpPr txBox="1"/>
          <p:nvPr/>
        </p:nvSpPr>
        <p:spPr>
          <a:xfrm>
            <a:off x="0" y="0"/>
            <a:ext cx="9180000" cy="234000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4200" spc="-1" strike="noStrike">
                <a:solidFill>
                  <a:srgbClr val="ff0000"/>
                </a:solidFill>
                <a:latin typeface="DejaVu Math TeX Gyre"/>
                <a:ea typeface="Crimson Text"/>
              </a:rPr>
              <a:t>PROGRAMMING LANGUAGE USED</a:t>
            </a:r>
            <a:endParaRPr b="1" lang="en-GB" sz="4200" spc="-1" strike="noStrike">
              <a:solidFill>
                <a:srgbClr val="ff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14:vortex/>
      </p:transition>
    </mc:Choice>
    <mc:Fallback>
      <p:transition spd="slow">
        <p:fade/>
      </p:transition>
    </mc:Fallback>
  </mc:AlternateContent>
  <p:timing>
    <p:tnLst>
      <p:par>
        <p:cTn id="30" dur="indefinite" restart="never" nodeType="tmRoot">
          <p:childTnLst>
            <p:seq>
              <p:cTn id="31" dur="indefinite" nodeType="mainSeq">
                <p:childTnLst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6" dur="2000"/>
                                        <p:tgtEl>
                                          <p:spTgt spid="2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57;p40" descr=""/>
          <p:cNvPicPr/>
          <p:nvPr/>
        </p:nvPicPr>
        <p:blipFill>
          <a:blip r:embed="rId1"/>
          <a:srcRect l="8912" t="0" r="13123" b="0"/>
          <a:stretch/>
        </p:blipFill>
        <p:spPr>
          <a:xfrm>
            <a:off x="4182120" y="540000"/>
            <a:ext cx="4997880" cy="4530960"/>
          </a:xfrm>
          <a:prstGeom prst="rect">
            <a:avLst/>
          </a:prstGeom>
          <a:ln w="0">
            <a:noFill/>
          </a:ln>
        </p:spPr>
      </p:pic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0" y="1080000"/>
            <a:ext cx="9180000" cy="234000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400" spc="-1" strike="noStrike">
                <a:solidFill>
                  <a:srgbClr val="ff0000"/>
                </a:solidFill>
                <a:latin typeface="DejaVu Math TeX Gyre"/>
                <a:ea typeface="Crimson Text"/>
              </a:rPr>
              <a:t>FEATURES OF THE WEBSITE</a:t>
            </a:r>
            <a:endParaRPr b="1" lang="en-GB" sz="5400" spc="-1" strike="noStrike">
              <a:solidFill>
                <a:srgbClr val="ff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14:vortex/>
      </p:transition>
    </mc:Choice>
    <mc:Fallback>
      <p:transition spd="slow">
        <p:fade/>
      </p:transition>
    </mc:Fallback>
  </mc:AlternateContent>
  <p:timing>
    <p:tnLst>
      <p:par>
        <p:cTn id="37" dur="indefinite" restart="never" nodeType="tmRoot">
          <p:childTnLst>
            <p:seq>
              <p:cTn id="38" dur="indefinite" nodeType="mainSeq">
                <p:childTnLst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3" dur="2000"/>
                                        <p:tgtEl>
                                          <p:spTgt spid="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1319040" y="2274480"/>
            <a:ext cx="2767320" cy="41940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chemeClr val="lt1"/>
                </a:solidFill>
                <a:latin typeface="Crimson Text"/>
                <a:ea typeface="Crimson Text"/>
              </a:rPr>
              <a:t>THEM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subTitle"/>
          </p:nvPr>
        </p:nvSpPr>
        <p:spPr>
          <a:xfrm>
            <a:off x="1319040" y="2761920"/>
            <a:ext cx="2767320" cy="8971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lt1"/>
                </a:solidFill>
                <a:latin typeface="Quicksand"/>
                <a:ea typeface="Quicksand"/>
              </a:rPr>
              <a:t>Hard to navigate through, lots of distracting advertisements, confusing website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subTitle"/>
          </p:nvPr>
        </p:nvSpPr>
        <p:spPr>
          <a:xfrm>
            <a:off x="5056560" y="2761920"/>
            <a:ext cx="2767320" cy="8971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lt1"/>
                </a:solidFill>
                <a:latin typeface="Quicksand"/>
                <a:ea typeface="Quicksand"/>
              </a:rPr>
              <a:t>Simple user interface, advertisement-free, easy to use</a:t>
            </a:r>
            <a:endParaRPr b="0" lang="en-GB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 type="title"/>
          </p:nvPr>
        </p:nvSpPr>
        <p:spPr>
          <a:xfrm>
            <a:off x="5056560" y="2274480"/>
            <a:ext cx="2767320" cy="41940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200" spc="-1" strike="noStrike">
                <a:solidFill>
                  <a:srgbClr val="eeeeee"/>
                </a:solidFill>
                <a:latin typeface="DejaVu Math TeX Gyre"/>
                <a:ea typeface="Crimson Text"/>
              </a:rPr>
              <a:t>US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293" name="Google Shape;239;p 2"/>
          <p:cNvGrpSpPr/>
          <p:nvPr/>
        </p:nvGrpSpPr>
        <p:grpSpPr>
          <a:xfrm>
            <a:off x="2455560" y="1540440"/>
            <a:ext cx="494640" cy="574200"/>
            <a:chOff x="2455560" y="1540440"/>
            <a:chExt cx="494640" cy="574200"/>
          </a:xfrm>
        </p:grpSpPr>
        <p:sp>
          <p:nvSpPr>
            <p:cNvPr id="294" name="Google Shape;240;p 2"/>
            <p:cNvSpPr/>
            <p:nvPr/>
          </p:nvSpPr>
          <p:spPr>
            <a:xfrm>
              <a:off x="2455560" y="1575000"/>
              <a:ext cx="197640" cy="505080"/>
            </a:xfrm>
            <a:custGeom>
              <a:avLst/>
              <a:gdLst>
                <a:gd name="textAreaLeft" fmla="*/ 0 w 197640"/>
                <a:gd name="textAreaRight" fmla="*/ 198720 w 197640"/>
                <a:gd name="textAreaTop" fmla="*/ 0 h 505080"/>
                <a:gd name="textAreaBottom" fmla="*/ 506160 h 505080"/>
              </a:gdLst>
              <a:ahLst/>
              <a:rect l="textAreaLeft" t="textAreaTop" r="textAreaRight" b="textAreaBottom"/>
              <a:pathLst>
                <a:path w="4050" h="10117">
                  <a:moveTo>
                    <a:pt x="2358" y="4059"/>
                  </a:moveTo>
                  <a:cubicBezTo>
                    <a:pt x="2549" y="4059"/>
                    <a:pt x="2692" y="4202"/>
                    <a:pt x="2692" y="4392"/>
                  </a:cubicBezTo>
                  <a:lnTo>
                    <a:pt x="2692" y="5059"/>
                  </a:lnTo>
                  <a:cubicBezTo>
                    <a:pt x="2692" y="5249"/>
                    <a:pt x="2549" y="5392"/>
                    <a:pt x="2358" y="5392"/>
                  </a:cubicBezTo>
                  <a:cubicBezTo>
                    <a:pt x="2168" y="5392"/>
                    <a:pt x="2025" y="5249"/>
                    <a:pt x="2025" y="5059"/>
                  </a:cubicBezTo>
                  <a:lnTo>
                    <a:pt x="2025" y="4392"/>
                  </a:lnTo>
                  <a:cubicBezTo>
                    <a:pt x="2025" y="4202"/>
                    <a:pt x="2168" y="4059"/>
                    <a:pt x="2358" y="4059"/>
                  </a:cubicBezTo>
                  <a:close/>
                  <a:moveTo>
                    <a:pt x="3721" y="1"/>
                  </a:moveTo>
                  <a:cubicBezTo>
                    <a:pt x="3695" y="1"/>
                    <a:pt x="3670" y="4"/>
                    <a:pt x="3644" y="10"/>
                  </a:cubicBezTo>
                  <a:lnTo>
                    <a:pt x="286" y="677"/>
                  </a:lnTo>
                  <a:cubicBezTo>
                    <a:pt x="120" y="701"/>
                    <a:pt x="1" y="844"/>
                    <a:pt x="1" y="1010"/>
                  </a:cubicBezTo>
                  <a:lnTo>
                    <a:pt x="1" y="9107"/>
                  </a:lnTo>
                  <a:cubicBezTo>
                    <a:pt x="1" y="9274"/>
                    <a:pt x="120" y="9417"/>
                    <a:pt x="286" y="9441"/>
                  </a:cubicBezTo>
                  <a:lnTo>
                    <a:pt x="3644" y="10108"/>
                  </a:lnTo>
                  <a:cubicBezTo>
                    <a:pt x="3670" y="10114"/>
                    <a:pt x="3697" y="10117"/>
                    <a:pt x="3725" y="10117"/>
                  </a:cubicBezTo>
                  <a:cubicBezTo>
                    <a:pt x="3800" y="10117"/>
                    <a:pt x="3878" y="10095"/>
                    <a:pt x="3930" y="10060"/>
                  </a:cubicBezTo>
                  <a:cubicBezTo>
                    <a:pt x="4002" y="9988"/>
                    <a:pt x="4049" y="9893"/>
                    <a:pt x="4049" y="9798"/>
                  </a:cubicBezTo>
                  <a:lnTo>
                    <a:pt x="4049" y="320"/>
                  </a:lnTo>
                  <a:cubicBezTo>
                    <a:pt x="4049" y="225"/>
                    <a:pt x="4002" y="129"/>
                    <a:pt x="3930" y="58"/>
                  </a:cubicBezTo>
                  <a:cubicBezTo>
                    <a:pt x="3860" y="23"/>
                    <a:pt x="3791" y="1"/>
                    <a:pt x="3721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295" name="Google Shape;241;p 2"/>
            <p:cNvSpPr/>
            <p:nvPr/>
          </p:nvSpPr>
          <p:spPr>
            <a:xfrm>
              <a:off x="2819160" y="1540440"/>
              <a:ext cx="131040" cy="574200"/>
            </a:xfrm>
            <a:custGeom>
              <a:avLst/>
              <a:gdLst>
                <a:gd name="textAreaLeft" fmla="*/ 0 w 131040"/>
                <a:gd name="textAreaRight" fmla="*/ 132120 w 131040"/>
                <a:gd name="textAreaTop" fmla="*/ 0 h 574200"/>
                <a:gd name="textAreaBottom" fmla="*/ 575280 h 574200"/>
              </a:gdLst>
              <a:ahLst/>
              <a:rect l="textAreaLeft" t="textAreaTop" r="textAreaRight" b="textAreaBottom"/>
              <a:pathLst>
                <a:path w="2692" h="11492">
                  <a:moveTo>
                    <a:pt x="1357" y="4746"/>
                  </a:moveTo>
                  <a:cubicBezTo>
                    <a:pt x="1524" y="4746"/>
                    <a:pt x="1691" y="4889"/>
                    <a:pt x="1691" y="5079"/>
                  </a:cubicBezTo>
                  <a:lnTo>
                    <a:pt x="1691" y="5746"/>
                  </a:lnTo>
                  <a:cubicBezTo>
                    <a:pt x="1691" y="5936"/>
                    <a:pt x="1524" y="6079"/>
                    <a:pt x="1357" y="6079"/>
                  </a:cubicBezTo>
                  <a:cubicBezTo>
                    <a:pt x="1167" y="6079"/>
                    <a:pt x="1000" y="5936"/>
                    <a:pt x="1000" y="5746"/>
                  </a:cubicBezTo>
                  <a:lnTo>
                    <a:pt x="1000" y="5079"/>
                  </a:lnTo>
                  <a:cubicBezTo>
                    <a:pt x="1000" y="4889"/>
                    <a:pt x="1167" y="4746"/>
                    <a:pt x="1357" y="4746"/>
                  </a:cubicBezTo>
                  <a:close/>
                  <a:moveTo>
                    <a:pt x="357" y="1"/>
                  </a:moveTo>
                  <a:cubicBezTo>
                    <a:pt x="298" y="1"/>
                    <a:pt x="238" y="19"/>
                    <a:pt x="191" y="54"/>
                  </a:cubicBezTo>
                  <a:cubicBezTo>
                    <a:pt x="71" y="102"/>
                    <a:pt x="0" y="221"/>
                    <a:pt x="0" y="340"/>
                  </a:cubicBezTo>
                  <a:lnTo>
                    <a:pt x="0" y="11152"/>
                  </a:lnTo>
                  <a:cubicBezTo>
                    <a:pt x="0" y="11271"/>
                    <a:pt x="71" y="11390"/>
                    <a:pt x="191" y="11438"/>
                  </a:cubicBezTo>
                  <a:cubicBezTo>
                    <a:pt x="238" y="11473"/>
                    <a:pt x="298" y="11491"/>
                    <a:pt x="357" y="11491"/>
                  </a:cubicBezTo>
                  <a:cubicBezTo>
                    <a:pt x="417" y="11491"/>
                    <a:pt x="476" y="11473"/>
                    <a:pt x="524" y="11438"/>
                  </a:cubicBezTo>
                  <a:lnTo>
                    <a:pt x="2548" y="10080"/>
                  </a:lnTo>
                  <a:cubicBezTo>
                    <a:pt x="2643" y="10032"/>
                    <a:pt x="2691" y="9913"/>
                    <a:pt x="2691" y="9794"/>
                  </a:cubicBezTo>
                  <a:lnTo>
                    <a:pt x="2691" y="1697"/>
                  </a:lnTo>
                  <a:cubicBezTo>
                    <a:pt x="2691" y="1578"/>
                    <a:pt x="2643" y="1459"/>
                    <a:pt x="2548" y="1412"/>
                  </a:cubicBezTo>
                  <a:lnTo>
                    <a:pt x="524" y="54"/>
                  </a:lnTo>
                  <a:cubicBezTo>
                    <a:pt x="476" y="19"/>
                    <a:pt x="417" y="1"/>
                    <a:pt x="357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296" name="Google Shape;242;p 2"/>
            <p:cNvSpPr/>
            <p:nvPr/>
          </p:nvSpPr>
          <p:spPr>
            <a:xfrm>
              <a:off x="2687040" y="1607760"/>
              <a:ext cx="98280" cy="438840"/>
            </a:xfrm>
            <a:custGeom>
              <a:avLst/>
              <a:gdLst>
                <a:gd name="textAreaLeft" fmla="*/ 0 w 98280"/>
                <a:gd name="textAreaRight" fmla="*/ 99360 w 98280"/>
                <a:gd name="textAreaTop" fmla="*/ 0 h 438840"/>
                <a:gd name="textAreaBottom" fmla="*/ 439920 h 438840"/>
              </a:gdLst>
              <a:ahLst/>
              <a:rect l="textAreaLeft" t="textAreaTop" r="textAreaRight" b="textAreaBottom"/>
              <a:pathLst>
                <a:path w="2026" h="8788">
                  <a:moveTo>
                    <a:pt x="1" y="0"/>
                  </a:moveTo>
                  <a:lnTo>
                    <a:pt x="1" y="8788"/>
                  </a:lnTo>
                  <a:lnTo>
                    <a:pt x="2025" y="8788"/>
                  </a:lnTo>
                  <a:lnTo>
                    <a:pt x="2025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  <p:grpSp>
        <p:nvGrpSpPr>
          <p:cNvPr id="297" name="Google Shape;243;p 2"/>
          <p:cNvGrpSpPr/>
          <p:nvPr/>
        </p:nvGrpSpPr>
        <p:grpSpPr>
          <a:xfrm>
            <a:off x="6158880" y="1540440"/>
            <a:ext cx="562320" cy="574200"/>
            <a:chOff x="6158880" y="1540440"/>
            <a:chExt cx="562320" cy="574200"/>
          </a:xfrm>
        </p:grpSpPr>
        <p:sp>
          <p:nvSpPr>
            <p:cNvPr id="298" name="Google Shape;244;p 2"/>
            <p:cNvSpPr/>
            <p:nvPr/>
          </p:nvSpPr>
          <p:spPr>
            <a:xfrm>
              <a:off x="6192720" y="1540440"/>
              <a:ext cx="163800" cy="168480"/>
            </a:xfrm>
            <a:custGeom>
              <a:avLst/>
              <a:gdLst>
                <a:gd name="textAreaLeft" fmla="*/ 0 w 163800"/>
                <a:gd name="textAreaRight" fmla="*/ 164880 w 163800"/>
                <a:gd name="textAreaTop" fmla="*/ 0 h 168480"/>
                <a:gd name="textAreaBottom" fmla="*/ 169560 h 168480"/>
              </a:gdLst>
              <a:ahLst/>
              <a:rect l="textAreaLeft" t="textAreaTop" r="textAreaRight" b="textAreaBottom"/>
              <a:pathLst>
                <a:path w="3359" h="3382">
                  <a:moveTo>
                    <a:pt x="1692" y="0"/>
                  </a:moveTo>
                  <a:cubicBezTo>
                    <a:pt x="1501" y="0"/>
                    <a:pt x="1358" y="143"/>
                    <a:pt x="1358" y="334"/>
                  </a:cubicBezTo>
                  <a:cubicBezTo>
                    <a:pt x="1358" y="881"/>
                    <a:pt x="906" y="1358"/>
                    <a:pt x="334" y="1358"/>
                  </a:cubicBezTo>
                  <a:cubicBezTo>
                    <a:pt x="167" y="1358"/>
                    <a:pt x="1" y="1501"/>
                    <a:pt x="1" y="1691"/>
                  </a:cubicBezTo>
                  <a:cubicBezTo>
                    <a:pt x="1" y="1882"/>
                    <a:pt x="144" y="2024"/>
                    <a:pt x="334" y="2024"/>
                  </a:cubicBezTo>
                  <a:cubicBezTo>
                    <a:pt x="906" y="2024"/>
                    <a:pt x="1358" y="2477"/>
                    <a:pt x="1358" y="3048"/>
                  </a:cubicBezTo>
                  <a:cubicBezTo>
                    <a:pt x="1358" y="3215"/>
                    <a:pt x="1501" y="3382"/>
                    <a:pt x="1692" y="3382"/>
                  </a:cubicBezTo>
                  <a:cubicBezTo>
                    <a:pt x="1882" y="3382"/>
                    <a:pt x="2025" y="3215"/>
                    <a:pt x="2025" y="3048"/>
                  </a:cubicBezTo>
                  <a:cubicBezTo>
                    <a:pt x="2025" y="2477"/>
                    <a:pt x="2477" y="2024"/>
                    <a:pt x="3025" y="2024"/>
                  </a:cubicBezTo>
                  <a:cubicBezTo>
                    <a:pt x="3216" y="2024"/>
                    <a:pt x="3359" y="1882"/>
                    <a:pt x="3359" y="1691"/>
                  </a:cubicBezTo>
                  <a:cubicBezTo>
                    <a:pt x="3359" y="1501"/>
                    <a:pt x="3216" y="1358"/>
                    <a:pt x="3025" y="1358"/>
                  </a:cubicBezTo>
                  <a:cubicBezTo>
                    <a:pt x="2477" y="1358"/>
                    <a:pt x="2025" y="881"/>
                    <a:pt x="2025" y="334"/>
                  </a:cubicBezTo>
                  <a:cubicBezTo>
                    <a:pt x="2025" y="143"/>
                    <a:pt x="1882" y="0"/>
                    <a:pt x="1692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84600" bIns="84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299" name="Google Shape;245;p 2"/>
            <p:cNvSpPr/>
            <p:nvPr/>
          </p:nvSpPr>
          <p:spPr>
            <a:xfrm>
              <a:off x="6523560" y="1540440"/>
              <a:ext cx="164880" cy="168480"/>
            </a:xfrm>
            <a:custGeom>
              <a:avLst/>
              <a:gdLst>
                <a:gd name="textAreaLeft" fmla="*/ 0 w 164880"/>
                <a:gd name="textAreaRight" fmla="*/ 165960 w 164880"/>
                <a:gd name="textAreaTop" fmla="*/ 0 h 168480"/>
                <a:gd name="textAreaBottom" fmla="*/ 169560 h 168480"/>
              </a:gdLst>
              <a:ahLst/>
              <a:rect l="textAreaLeft" t="textAreaTop" r="textAreaRight" b="textAreaBottom"/>
              <a:pathLst>
                <a:path w="3382" h="3382">
                  <a:moveTo>
                    <a:pt x="1691" y="0"/>
                  </a:moveTo>
                  <a:cubicBezTo>
                    <a:pt x="1500" y="0"/>
                    <a:pt x="1358" y="143"/>
                    <a:pt x="1358" y="334"/>
                  </a:cubicBezTo>
                  <a:cubicBezTo>
                    <a:pt x="1358" y="881"/>
                    <a:pt x="881" y="1358"/>
                    <a:pt x="334" y="1358"/>
                  </a:cubicBezTo>
                  <a:cubicBezTo>
                    <a:pt x="143" y="1358"/>
                    <a:pt x="0" y="1501"/>
                    <a:pt x="0" y="1691"/>
                  </a:cubicBezTo>
                  <a:cubicBezTo>
                    <a:pt x="0" y="1882"/>
                    <a:pt x="143" y="2024"/>
                    <a:pt x="334" y="2024"/>
                  </a:cubicBezTo>
                  <a:cubicBezTo>
                    <a:pt x="881" y="2024"/>
                    <a:pt x="1358" y="2477"/>
                    <a:pt x="1358" y="3048"/>
                  </a:cubicBezTo>
                  <a:cubicBezTo>
                    <a:pt x="1358" y="3215"/>
                    <a:pt x="1500" y="3382"/>
                    <a:pt x="1691" y="3382"/>
                  </a:cubicBezTo>
                  <a:cubicBezTo>
                    <a:pt x="1882" y="3382"/>
                    <a:pt x="2024" y="3215"/>
                    <a:pt x="2024" y="3048"/>
                  </a:cubicBezTo>
                  <a:cubicBezTo>
                    <a:pt x="2024" y="2477"/>
                    <a:pt x="2477" y="2024"/>
                    <a:pt x="3048" y="2024"/>
                  </a:cubicBezTo>
                  <a:cubicBezTo>
                    <a:pt x="3215" y="2024"/>
                    <a:pt x="3382" y="1882"/>
                    <a:pt x="3382" y="1691"/>
                  </a:cubicBezTo>
                  <a:cubicBezTo>
                    <a:pt x="3382" y="1501"/>
                    <a:pt x="3215" y="1358"/>
                    <a:pt x="3048" y="1358"/>
                  </a:cubicBezTo>
                  <a:cubicBezTo>
                    <a:pt x="2477" y="1358"/>
                    <a:pt x="2024" y="881"/>
                    <a:pt x="2024" y="334"/>
                  </a:cubicBezTo>
                  <a:cubicBezTo>
                    <a:pt x="2024" y="143"/>
                    <a:pt x="1882" y="0"/>
                    <a:pt x="1691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84600" bIns="84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300" name="Google Shape;246;p 2"/>
            <p:cNvSpPr/>
            <p:nvPr/>
          </p:nvSpPr>
          <p:spPr>
            <a:xfrm>
              <a:off x="6192720" y="1743480"/>
              <a:ext cx="65520" cy="65880"/>
            </a:xfrm>
            <a:custGeom>
              <a:avLst/>
              <a:gdLst>
                <a:gd name="textAreaLeft" fmla="*/ 0 w 65520"/>
                <a:gd name="textAreaRight" fmla="*/ 66600 w 65520"/>
                <a:gd name="textAreaTop" fmla="*/ 0 h 65880"/>
                <a:gd name="textAreaBottom" fmla="*/ 66960 h 65880"/>
              </a:gdLst>
              <a:ahLst/>
              <a:rect l="textAreaLeft" t="textAreaTop" r="textAreaRight" b="textAreaBottom"/>
              <a:pathLst>
                <a:path w="1359" h="1335">
                  <a:moveTo>
                    <a:pt x="667" y="1"/>
                  </a:moveTo>
                  <a:cubicBezTo>
                    <a:pt x="310" y="1"/>
                    <a:pt x="1" y="310"/>
                    <a:pt x="1" y="668"/>
                  </a:cubicBezTo>
                  <a:cubicBezTo>
                    <a:pt x="1" y="1049"/>
                    <a:pt x="310" y="1334"/>
                    <a:pt x="667" y="1334"/>
                  </a:cubicBezTo>
                  <a:cubicBezTo>
                    <a:pt x="1049" y="1334"/>
                    <a:pt x="1358" y="1049"/>
                    <a:pt x="1358" y="668"/>
                  </a:cubicBezTo>
                  <a:cubicBezTo>
                    <a:pt x="1358" y="310"/>
                    <a:pt x="1049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33480" bIns="334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301" name="Google Shape;247;p 2"/>
            <p:cNvSpPr/>
            <p:nvPr/>
          </p:nvSpPr>
          <p:spPr>
            <a:xfrm>
              <a:off x="6590160" y="1844640"/>
              <a:ext cx="131040" cy="268560"/>
            </a:xfrm>
            <a:custGeom>
              <a:avLst/>
              <a:gdLst>
                <a:gd name="textAreaLeft" fmla="*/ 0 w 131040"/>
                <a:gd name="textAreaRight" fmla="*/ 132120 w 131040"/>
                <a:gd name="textAreaTop" fmla="*/ 0 h 268560"/>
                <a:gd name="textAreaBottom" fmla="*/ 269640 h 268560"/>
              </a:gdLst>
              <a:ahLst/>
              <a:rect l="textAreaLeft" t="textAreaTop" r="textAreaRight" b="textAreaBottom"/>
              <a:pathLst>
                <a:path w="2692" h="5383">
                  <a:moveTo>
                    <a:pt x="334" y="1"/>
                  </a:moveTo>
                  <a:cubicBezTo>
                    <a:pt x="143" y="1"/>
                    <a:pt x="1" y="144"/>
                    <a:pt x="1" y="334"/>
                  </a:cubicBezTo>
                  <a:cubicBezTo>
                    <a:pt x="1" y="525"/>
                    <a:pt x="143" y="668"/>
                    <a:pt x="334" y="668"/>
                  </a:cubicBezTo>
                  <a:lnTo>
                    <a:pt x="667" y="668"/>
                  </a:lnTo>
                  <a:lnTo>
                    <a:pt x="667" y="4478"/>
                  </a:lnTo>
                  <a:lnTo>
                    <a:pt x="1072" y="5383"/>
                  </a:lnTo>
                  <a:lnTo>
                    <a:pt x="2358" y="5383"/>
                  </a:lnTo>
                  <a:cubicBezTo>
                    <a:pt x="2549" y="5383"/>
                    <a:pt x="2692" y="5240"/>
                    <a:pt x="2692" y="5050"/>
                  </a:cubicBezTo>
                  <a:cubicBezTo>
                    <a:pt x="2692" y="4883"/>
                    <a:pt x="2549" y="4716"/>
                    <a:pt x="2358" y="4716"/>
                  </a:cubicBezTo>
                  <a:lnTo>
                    <a:pt x="2025" y="4716"/>
                  </a:lnTo>
                  <a:lnTo>
                    <a:pt x="2025" y="668"/>
                  </a:lnTo>
                  <a:lnTo>
                    <a:pt x="2358" y="668"/>
                  </a:lnTo>
                  <a:cubicBezTo>
                    <a:pt x="2549" y="668"/>
                    <a:pt x="2692" y="525"/>
                    <a:pt x="2692" y="334"/>
                  </a:cubicBezTo>
                  <a:cubicBezTo>
                    <a:pt x="2692" y="144"/>
                    <a:pt x="2549" y="1"/>
                    <a:pt x="2358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302" name="Google Shape;248;p 2"/>
            <p:cNvSpPr/>
            <p:nvPr/>
          </p:nvSpPr>
          <p:spPr>
            <a:xfrm>
              <a:off x="6158880" y="1844640"/>
              <a:ext cx="132120" cy="270000"/>
            </a:xfrm>
            <a:custGeom>
              <a:avLst/>
              <a:gdLst>
                <a:gd name="textAreaLeft" fmla="*/ 0 w 132120"/>
                <a:gd name="textAreaRight" fmla="*/ 133200 w 132120"/>
                <a:gd name="textAreaTop" fmla="*/ 0 h 270000"/>
                <a:gd name="textAreaBottom" fmla="*/ 271080 h 270000"/>
              </a:gdLst>
              <a:ahLst/>
              <a:rect l="textAreaLeft" t="textAreaTop" r="textAreaRight" b="textAreaBottom"/>
              <a:pathLst>
                <a:path w="2715" h="5407">
                  <a:moveTo>
                    <a:pt x="333" y="1"/>
                  </a:moveTo>
                  <a:cubicBezTo>
                    <a:pt x="143" y="1"/>
                    <a:pt x="0" y="144"/>
                    <a:pt x="0" y="334"/>
                  </a:cubicBezTo>
                  <a:cubicBezTo>
                    <a:pt x="0" y="525"/>
                    <a:pt x="143" y="668"/>
                    <a:pt x="333" y="668"/>
                  </a:cubicBezTo>
                  <a:lnTo>
                    <a:pt x="667" y="668"/>
                  </a:lnTo>
                  <a:lnTo>
                    <a:pt x="667" y="4716"/>
                  </a:lnTo>
                  <a:lnTo>
                    <a:pt x="333" y="4716"/>
                  </a:lnTo>
                  <a:cubicBezTo>
                    <a:pt x="143" y="4716"/>
                    <a:pt x="0" y="4883"/>
                    <a:pt x="0" y="5050"/>
                  </a:cubicBezTo>
                  <a:cubicBezTo>
                    <a:pt x="0" y="5240"/>
                    <a:pt x="143" y="5407"/>
                    <a:pt x="333" y="5407"/>
                  </a:cubicBezTo>
                  <a:lnTo>
                    <a:pt x="1643" y="5407"/>
                  </a:lnTo>
                  <a:lnTo>
                    <a:pt x="2048" y="4478"/>
                  </a:lnTo>
                  <a:lnTo>
                    <a:pt x="2048" y="668"/>
                  </a:lnTo>
                  <a:lnTo>
                    <a:pt x="2382" y="668"/>
                  </a:lnTo>
                  <a:cubicBezTo>
                    <a:pt x="2572" y="668"/>
                    <a:pt x="2715" y="525"/>
                    <a:pt x="2715" y="334"/>
                  </a:cubicBezTo>
                  <a:cubicBezTo>
                    <a:pt x="2715" y="144"/>
                    <a:pt x="2572" y="1"/>
                    <a:pt x="2382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303" name="Google Shape;249;p 2"/>
            <p:cNvSpPr/>
            <p:nvPr/>
          </p:nvSpPr>
          <p:spPr>
            <a:xfrm>
              <a:off x="6622920" y="1743480"/>
              <a:ext cx="65520" cy="65880"/>
            </a:xfrm>
            <a:custGeom>
              <a:avLst/>
              <a:gdLst>
                <a:gd name="textAreaLeft" fmla="*/ 0 w 65520"/>
                <a:gd name="textAreaRight" fmla="*/ 66600 w 65520"/>
                <a:gd name="textAreaTop" fmla="*/ 0 h 65880"/>
                <a:gd name="textAreaBottom" fmla="*/ 66960 h 65880"/>
              </a:gdLst>
              <a:ahLst/>
              <a:rect l="textAreaLeft" t="textAreaTop" r="textAreaRight" b="textAreaBottom"/>
              <a:pathLst>
                <a:path w="1358" h="1335">
                  <a:moveTo>
                    <a:pt x="691" y="1"/>
                  </a:moveTo>
                  <a:cubicBezTo>
                    <a:pt x="310" y="1"/>
                    <a:pt x="0" y="310"/>
                    <a:pt x="0" y="668"/>
                  </a:cubicBezTo>
                  <a:cubicBezTo>
                    <a:pt x="0" y="1049"/>
                    <a:pt x="310" y="1334"/>
                    <a:pt x="691" y="1334"/>
                  </a:cubicBezTo>
                  <a:cubicBezTo>
                    <a:pt x="1048" y="1334"/>
                    <a:pt x="1358" y="1049"/>
                    <a:pt x="1358" y="668"/>
                  </a:cubicBezTo>
                  <a:cubicBezTo>
                    <a:pt x="1358" y="310"/>
                    <a:pt x="1048" y="1"/>
                    <a:pt x="691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33480" bIns="334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304" name="Google Shape;250;p 2"/>
            <p:cNvSpPr/>
            <p:nvPr/>
          </p:nvSpPr>
          <p:spPr>
            <a:xfrm>
              <a:off x="6275520" y="1878120"/>
              <a:ext cx="329760" cy="235080"/>
            </a:xfrm>
            <a:custGeom>
              <a:avLst/>
              <a:gdLst>
                <a:gd name="textAreaLeft" fmla="*/ 0 w 329760"/>
                <a:gd name="textAreaRight" fmla="*/ 330840 w 329760"/>
                <a:gd name="textAreaTop" fmla="*/ 0 h 235080"/>
                <a:gd name="textAreaBottom" fmla="*/ 236160 h 235080"/>
              </a:gdLst>
              <a:ahLst/>
              <a:rect l="textAreaLeft" t="textAreaTop" r="textAreaRight" b="textAreaBottom"/>
              <a:pathLst>
                <a:path w="6740" h="4716">
                  <a:moveTo>
                    <a:pt x="2025" y="1"/>
                  </a:moveTo>
                  <a:lnTo>
                    <a:pt x="1" y="4716"/>
                  </a:lnTo>
                  <a:lnTo>
                    <a:pt x="6740" y="4716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305" name="Google Shape;251;p 2"/>
            <p:cNvSpPr/>
            <p:nvPr/>
          </p:nvSpPr>
          <p:spPr>
            <a:xfrm>
              <a:off x="6456960" y="1711080"/>
              <a:ext cx="65520" cy="132480"/>
            </a:xfrm>
            <a:custGeom>
              <a:avLst/>
              <a:gdLst>
                <a:gd name="textAreaLeft" fmla="*/ 0 w 65520"/>
                <a:gd name="textAreaRight" fmla="*/ 66600 w 65520"/>
                <a:gd name="textAreaTop" fmla="*/ 0 h 132480"/>
                <a:gd name="textAreaBottom" fmla="*/ 133560 h 132480"/>
              </a:gdLst>
              <a:ahLst/>
              <a:rect l="textAreaLeft" t="textAreaTop" r="textAreaRight" b="textAreaBottom"/>
              <a:pathLst>
                <a:path w="1359" h="2668">
                  <a:moveTo>
                    <a:pt x="1" y="1"/>
                  </a:moveTo>
                  <a:lnTo>
                    <a:pt x="1" y="2668"/>
                  </a:lnTo>
                  <a:lnTo>
                    <a:pt x="1358" y="2668"/>
                  </a:lnTo>
                  <a:lnTo>
                    <a:pt x="1358" y="1644"/>
                  </a:lnTo>
                  <a:cubicBezTo>
                    <a:pt x="1358" y="834"/>
                    <a:pt x="763" y="16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66600" bIns="66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  <p:sp>
          <p:nvSpPr>
            <p:cNvPr id="306" name="Google Shape;252;p 2"/>
            <p:cNvSpPr/>
            <p:nvPr/>
          </p:nvSpPr>
          <p:spPr>
            <a:xfrm>
              <a:off x="6357600" y="1711080"/>
              <a:ext cx="65520" cy="132480"/>
            </a:xfrm>
            <a:custGeom>
              <a:avLst/>
              <a:gdLst>
                <a:gd name="textAreaLeft" fmla="*/ 0 w 65520"/>
                <a:gd name="textAreaRight" fmla="*/ 66600 w 65520"/>
                <a:gd name="textAreaTop" fmla="*/ 0 h 132480"/>
                <a:gd name="textAreaBottom" fmla="*/ 133560 h 132480"/>
              </a:gdLst>
              <a:ahLst/>
              <a:rect l="textAreaLeft" t="textAreaTop" r="textAreaRight" b="textAreaBottom"/>
              <a:pathLst>
                <a:path w="1358" h="2668">
                  <a:moveTo>
                    <a:pt x="1358" y="1"/>
                  </a:moveTo>
                  <a:cubicBezTo>
                    <a:pt x="596" y="167"/>
                    <a:pt x="1" y="834"/>
                    <a:pt x="1" y="1644"/>
                  </a:cubicBezTo>
                  <a:lnTo>
                    <a:pt x="1" y="2668"/>
                  </a:lnTo>
                  <a:lnTo>
                    <a:pt x="1358" y="2668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  <a:effectLst>
              <a:outerShdw blurRad="257040" dir="5400000" dist="19080" rotWithShape="0">
                <a:srgbClr val="961c1d">
                  <a:alpha val="86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66600" bIns="66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pc="-1" strike="noStrike">
                <a:solidFill>
                  <a:srgbClr val="000000"/>
                </a:solidFill>
                <a:latin typeface="Arial"/>
                <a:ea typeface="DejaVu Sans"/>
              </a:endParaRPr>
            </a:p>
          </p:txBody>
        </p:sp>
      </p:grpSp>
    </p:spTree>
  </p:cSld>
  <mc:AlternateContent>
    <mc:Choice Requires="p14">
      <p:transition spd="slow" p14:dur="2000">
        <p:wedge/>
      </p:transition>
    </mc:Choice>
    <mc:Fallback>
      <p:transition spd="slow">
        <p:wedge/>
      </p:transition>
    </mc:Fallback>
  </mc:AlternateContent>
  <p:timing>
    <p:tnLst>
      <p:par>
        <p:cTn id="44" dur="indefinite" restart="never" nodeType="tmRoot">
          <p:childTnLst>
            <p:seq>
              <p:cTn id="45" dur="indefinite" nodeType="mainSeq">
                <p:childTnLst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0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1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4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5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8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9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nodeType="clickEffect" fill="hold" presetClass="entr" presetID="43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" dur="1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5" dur="4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6" dur="4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7" dur="6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8" dur="6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nodeType="withEffect" fill="hold" presetClass="entr" presetID="43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1" dur="1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2" dur="4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3" dur="4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4" dur="6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5" dur="6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nodeType="withEffect" fill="hold" presetClass="entr" presetID="43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8" dur="1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9" dur="4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" dur="4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1" dur="6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2" dur="6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900000" y="0"/>
            <a:ext cx="7716600" cy="57168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rgbClr val="eeeeee"/>
                </a:solidFill>
                <a:latin typeface="DejaVu Math TeX Gyre"/>
                <a:ea typeface="Crimson Text"/>
              </a:rPr>
              <a:t>USER-FRIENDLY WEBPAGE</a:t>
            </a:r>
            <a:endParaRPr b="0" lang="en-GB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8" name="Google Shape;343;p 3"/>
          <p:cNvSpPr/>
          <p:nvPr/>
        </p:nvSpPr>
        <p:spPr>
          <a:xfrm>
            <a:off x="0" y="835200"/>
            <a:ext cx="9143280" cy="571680"/>
          </a:xfrm>
          <a:prstGeom prst="rect">
            <a:avLst/>
          </a:prstGeom>
          <a:noFill/>
          <a:ln w="0">
            <a:noFill/>
          </a:ln>
          <a:effectLst>
            <a:outerShdw blurRad="114480" dir="2159207" dist="37372" rotWithShape="0">
              <a:srgbClr val="961c1d">
                <a:alpha val="8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eeeeee"/>
                </a:solidFill>
                <a:latin typeface="DejaVu Math TeX Gyre"/>
                <a:ea typeface="Crimson Text"/>
              </a:rPr>
              <a:t>HorrorVault has a simple user interface, making it easy for viewers to search for horror films. HorrorVault is also an advertisement-free website, so viewers don’t easily get confused or annoyed by it.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09" name="" descr=""/>
          <p:cNvPicPr/>
          <p:nvPr/>
        </p:nvPicPr>
        <p:blipFill>
          <a:blip r:embed="rId1"/>
          <a:stretch/>
        </p:blipFill>
        <p:spPr>
          <a:xfrm>
            <a:off x="1260000" y="1620000"/>
            <a:ext cx="6898320" cy="341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  <p:timing>
    <p:tnLst>
      <p:par>
        <p:cTn id="83" dur="indefinite" restart="never" nodeType="tmRoot">
          <p:childTnLst>
            <p:seq>
              <p:cTn id="84" dur="indefinite" nodeType="mainSeq">
                <p:childTnLst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9" dur="2000"/>
                                        <p:tgtEl>
                                          <p:spTgt spid="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4" dur="2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900000" y="0"/>
            <a:ext cx="7716600" cy="57168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rgbClr val="eeeeee"/>
                </a:solidFill>
                <a:latin typeface="DejaVu Math TeX Gyre"/>
                <a:ea typeface="Crimson Text"/>
              </a:rPr>
              <a:t>DISCOVER EVERY HORROR </a:t>
            </a:r>
            <a:endParaRPr b="0" lang="en-GB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1" name="Google Shape;343;p 1"/>
          <p:cNvSpPr/>
          <p:nvPr/>
        </p:nvSpPr>
        <p:spPr>
          <a:xfrm>
            <a:off x="0" y="720000"/>
            <a:ext cx="9143280" cy="571680"/>
          </a:xfrm>
          <a:prstGeom prst="rect">
            <a:avLst/>
          </a:prstGeom>
          <a:noFill/>
          <a:ln w="0">
            <a:noFill/>
          </a:ln>
          <a:effectLst>
            <a:outerShdw blurRad="114480" dir="2159207" dist="37372" rotWithShape="0">
              <a:srgbClr val="961c1d">
                <a:alpha val="8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eeeeee"/>
                </a:solidFill>
                <a:latin typeface="DejaVu Math TeX Gyre"/>
                <a:ea typeface="Crimson Text"/>
              </a:rPr>
              <a:t>HorrorVault has a broad collection of horror movies, from classics such as The Shining, to modern masterpieces like Midsommar. Whatever movie, you name it, HorrorVault has it all. 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12" name="" descr=""/>
          <p:cNvPicPr/>
          <p:nvPr/>
        </p:nvPicPr>
        <p:blipFill>
          <a:blip r:embed="rId1"/>
          <a:stretch/>
        </p:blipFill>
        <p:spPr>
          <a:xfrm>
            <a:off x="1260000" y="1620000"/>
            <a:ext cx="6898320" cy="341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  <p:timing>
    <p:tnLst>
      <p:par>
        <p:cTn id="95" dur="indefinite" restart="never" nodeType="tmRoot">
          <p:childTnLst>
            <p:seq>
              <p:cTn id="96" dur="indefinite" nodeType="mainSeq">
                <p:childTnLst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1" dur="2000"/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6" dur="2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900000" y="0"/>
            <a:ext cx="7716600" cy="57168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rgbClr val="eeeeee"/>
                </a:solidFill>
                <a:latin typeface="DejaVu Math TeX Gyre"/>
                <a:ea typeface="Crimson Text"/>
              </a:rPr>
              <a:t>NEVER FORGET AGAIN</a:t>
            </a:r>
            <a:endParaRPr b="0" lang="en-GB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4" name="Google Shape;343;p 5"/>
          <p:cNvSpPr/>
          <p:nvPr/>
        </p:nvSpPr>
        <p:spPr>
          <a:xfrm>
            <a:off x="0" y="720000"/>
            <a:ext cx="9143280" cy="571680"/>
          </a:xfrm>
          <a:prstGeom prst="rect">
            <a:avLst/>
          </a:prstGeom>
          <a:noFill/>
          <a:ln w="0">
            <a:noFill/>
          </a:ln>
          <a:effectLst>
            <a:outerShdw blurRad="114480" dir="2159207" dist="37372" rotWithShape="0">
              <a:srgbClr val="961c1d">
                <a:alpha val="8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eeeeee"/>
                </a:solidFill>
                <a:latin typeface="DejaVu Math TeX Gyre"/>
                <a:ea typeface="Crimson Text"/>
              </a:rPr>
              <a:t>Have a goldfish memory? Worry no more, HorrorVault allows you to put all films that you desire to watch in a watchlist so you never have to bug out again.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15" name="" descr=""/>
          <p:cNvPicPr/>
          <p:nvPr/>
        </p:nvPicPr>
        <p:blipFill>
          <a:blip r:embed="rId1"/>
          <a:srcRect l="0" t="0" r="41774" b="55449"/>
          <a:stretch/>
        </p:blipFill>
        <p:spPr>
          <a:xfrm>
            <a:off x="360000" y="1651680"/>
            <a:ext cx="8459280" cy="3207600"/>
          </a:xfrm>
          <a:prstGeom prst="rect">
            <a:avLst/>
          </a:prstGeom>
          <a:ln w="0">
            <a:noFill/>
          </a:ln>
        </p:spPr>
      </p:pic>
      <p:cxnSp>
        <p:nvCxnSpPr>
          <p:cNvPr id="316" name=""/>
          <p:cNvCxnSpPr>
            <a:stCxn id="315" idx="-1"/>
            <a:endCxn id="315" idx="-1"/>
          </p:cNvCxnSpPr>
          <p:nvPr/>
        </p:nvCxnSpPr>
        <p:spPr>
          <a:xfrm rot="16200000">
            <a:off x="8819280" y="3255480"/>
            <a:ext cx="360" cy="360"/>
          </a:xfrm>
          <a:prstGeom prst="bentConnector2">
            <a:avLst/>
          </a:prstGeom>
          <a:ln w="0">
            <a:solidFill>
              <a:srgbClr val="4b0e0e"/>
            </a:solidFill>
          </a:ln>
        </p:spPr>
      </p:cxnSp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  <p:timing>
    <p:tnLst>
      <p:par>
        <p:cTn id="107" dur="indefinite" restart="never" nodeType="tmRoot">
          <p:childTnLst>
            <p:seq>
              <p:cTn id="108" dur="indefinite" nodeType="mainSeq">
                <p:childTnLst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3" dur="2000"/>
                                        <p:tgtEl>
                                          <p:spTgt spid="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8" dur="2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166;p 1" descr=""/>
          <p:cNvPicPr/>
          <p:nvPr/>
        </p:nvPicPr>
        <p:blipFill>
          <a:blip r:embed="rId2"/>
          <a:srcRect l="0" t="0" r="0" b="52094"/>
          <a:stretch/>
        </p:blipFill>
        <p:spPr>
          <a:xfrm>
            <a:off x="0" y="3915360"/>
            <a:ext cx="9142920" cy="1231200"/>
          </a:xfrm>
          <a:prstGeom prst="rect">
            <a:avLst/>
          </a:prstGeom>
          <a:ln w="0">
            <a:noFill/>
          </a:ln>
        </p:spPr>
      </p:pic>
      <p:pic>
        <p:nvPicPr>
          <p:cNvPr id="318" name="Google Shape;167;p 1" descr=""/>
          <p:cNvPicPr/>
          <p:nvPr/>
        </p:nvPicPr>
        <p:blipFill>
          <a:blip r:embed="rId3"/>
          <a:srcRect l="0" t="71622" r="0" b="0"/>
          <a:stretch/>
        </p:blipFill>
        <p:spPr>
          <a:xfrm>
            <a:off x="0" y="6120"/>
            <a:ext cx="9142920" cy="728640"/>
          </a:xfrm>
          <a:prstGeom prst="rect">
            <a:avLst/>
          </a:prstGeom>
          <a:ln w="0">
            <a:noFill/>
          </a:ln>
          <a:effectLst>
            <a:outerShdw blurRad="0" dir="0" dist="0" rotWithShape="0">
              <a:srgbClr val="000000">
                <a:alpha val="67000"/>
              </a:srgbClr>
            </a:outerShdw>
          </a:effectLst>
        </p:spPr>
      </p:pic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216720" y="180000"/>
            <a:ext cx="6623280" cy="1616400"/>
          </a:xfrm>
          <a:prstGeom prst="rect">
            <a:avLst/>
          </a:prstGeom>
          <a:noFill/>
          <a:ln w="0">
            <a:noFill/>
          </a:ln>
          <a:effectLst>
            <a:outerShdw dist="37372" dir="2159207" blurRad="114480" rotWithShape="0">
              <a:srgbClr val="961c1d">
                <a:alpha val="85000"/>
              </a:srgbClr>
            </a:outerShdw>
          </a:effectLst>
        </p:spPr>
        <p:txBody>
          <a:bodyPr lIns="0" rIns="0" tIns="91440" bIns="91440" anchor="ctr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rgbClr val="c9211e"/>
                </a:solidFill>
                <a:latin typeface="DejaVu Math TeX Gyre"/>
                <a:ea typeface="Crimson Text"/>
              </a:rPr>
              <a:t>FUTURE UPDATES</a:t>
            </a:r>
            <a:endParaRPr b="0" lang="en-GB" sz="6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360000" y="1971000"/>
            <a:ext cx="8459280" cy="30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" sz="2200" spc="-1" strike="noStrike">
                <a:solidFill>
                  <a:schemeClr val="lt1"/>
                </a:solidFill>
                <a:latin typeface="DejaVu Math TeX Gyre"/>
                <a:ea typeface="Quicksand"/>
              </a:rPr>
              <a:t>-Websites that stream the desired movie</a:t>
            </a:r>
            <a:endParaRPr b="0" lang="en-GB" sz="2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9" dur="indefinite" restart="never" nodeType="tmRoot">
          <p:childTnLst>
            <p:seq>
              <p:cTn id="120" dur="indefinite" nodeType="mainSeq">
                <p:childTnLst>
                  <p:par>
                    <p:cTn id="121" fill="hold">
                      <p:stCondLst>
                        <p:cond delay="0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5" dur="2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8" dur="2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orror Movie Pitch Deck by Slidesgo">
  <a:themeElements>
    <a:clrScheme name="Simple Light">
      <a:dk1>
        <a:srgbClr val="151515"/>
      </a:dk1>
      <a:lt1>
        <a:srgbClr val="ffffff"/>
      </a:lt1>
      <a:dk2>
        <a:srgbClr val="595959"/>
      </a:dk2>
      <a:lt2>
        <a:srgbClr val="d5d5d5"/>
      </a:lt2>
      <a:accent1>
        <a:srgbClr val="961c1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61c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Horror Movie Pitch Deck by Slidesgo">
  <a:themeElements>
    <a:clrScheme name="Simple Light">
      <a:dk1>
        <a:srgbClr val="151515"/>
      </a:dk1>
      <a:lt1>
        <a:srgbClr val="ffffff"/>
      </a:lt1>
      <a:dk2>
        <a:srgbClr val="595959"/>
      </a:dk2>
      <a:lt2>
        <a:srgbClr val="d5d5d5"/>
      </a:lt2>
      <a:accent1>
        <a:srgbClr val="961c1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61c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Horror Movie Pitch Deck by Slidesgo">
  <a:themeElements>
    <a:clrScheme name="Simple Light">
      <a:dk1>
        <a:srgbClr val="151515"/>
      </a:dk1>
      <a:lt1>
        <a:srgbClr val="ffffff"/>
      </a:lt1>
      <a:dk2>
        <a:srgbClr val="595959"/>
      </a:dk2>
      <a:lt2>
        <a:srgbClr val="d5d5d5"/>
      </a:lt2>
      <a:accent1>
        <a:srgbClr val="961c1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61c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Horror Movie Pitch Deck by Slidesgo">
  <a:themeElements>
    <a:clrScheme name="Simple Light">
      <a:dk1>
        <a:srgbClr val="151515"/>
      </a:dk1>
      <a:lt1>
        <a:srgbClr val="ffffff"/>
      </a:lt1>
      <a:dk2>
        <a:srgbClr val="595959"/>
      </a:dk2>
      <a:lt2>
        <a:srgbClr val="d5d5d5"/>
      </a:lt2>
      <a:accent1>
        <a:srgbClr val="961c1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61c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Horror Movie Pitch Deck by Slidesgo">
  <a:themeElements>
    <a:clrScheme name="Simple Light">
      <a:dk1>
        <a:srgbClr val="151515"/>
      </a:dk1>
      <a:lt1>
        <a:srgbClr val="ffffff"/>
      </a:lt1>
      <a:dk2>
        <a:srgbClr val="595959"/>
      </a:dk2>
      <a:lt2>
        <a:srgbClr val="d5d5d5"/>
      </a:lt2>
      <a:accent1>
        <a:srgbClr val="961c1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61c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Horror Movie Pitch Deck by Slidesgo">
  <a:themeElements>
    <a:clrScheme name="Simple Light">
      <a:dk1>
        <a:srgbClr val="151515"/>
      </a:dk1>
      <a:lt1>
        <a:srgbClr val="ffffff"/>
      </a:lt1>
      <a:dk2>
        <a:srgbClr val="595959"/>
      </a:dk2>
      <a:lt2>
        <a:srgbClr val="d5d5d5"/>
      </a:lt2>
      <a:accent1>
        <a:srgbClr val="961c1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61c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Horror Movie Pitch Deck by Slidesgo">
  <a:themeElements>
    <a:clrScheme name="Simple Light">
      <a:dk1>
        <a:srgbClr val="151515"/>
      </a:dk1>
      <a:lt1>
        <a:srgbClr val="ffffff"/>
      </a:lt1>
      <a:dk2>
        <a:srgbClr val="595959"/>
      </a:dk2>
      <a:lt2>
        <a:srgbClr val="d5d5d5"/>
      </a:lt2>
      <a:accent1>
        <a:srgbClr val="961c1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61c1d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</TotalTime>
  <Application>LibreOffice/7.5.2.2$Windows_X86_64 LibreOffice_project/53bb9681a964705cf672590721dbc85eb4d0c3a2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2025-06-12T14:57:13Z</dcterms:modified>
  <cp:revision>8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